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1" r:id="rId2"/>
    <p:sldId id="278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3" r:id="rId13"/>
    <p:sldId id="304" r:id="rId14"/>
    <p:sldId id="292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AFF"/>
    <a:srgbClr val="EDF1F6"/>
    <a:srgbClr val="EEF1F7"/>
    <a:srgbClr val="9DA6B7"/>
    <a:srgbClr val="B6C2D4"/>
    <a:srgbClr val="A8B3C1"/>
    <a:srgbClr val="9CAFCC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 varScale="1">
        <p:scale>
          <a:sx n="106" d="100"/>
          <a:sy n="106" d="100"/>
        </p:scale>
        <p:origin x="648" y="114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9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65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="" xmlns:a16="http://schemas.microsoft.com/office/drawing/2014/main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3688B8CC-AE6F-5C00-8874-7332222F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="" xmlns:a16="http://schemas.microsoft.com/office/drawing/2014/main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8FC6C2C-C3CE-1E0C-B440-00E25D643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7D80BEF8-A280-5E9B-AADB-637948F69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77FF7F7D-6465-9E1D-1C00-EB5F3F489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="" xmlns:a16="http://schemas.microsoft.com/office/drawing/2014/main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="" xmlns:a16="http://schemas.microsoft.com/office/drawing/2014/main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9272F5-2C8E-479F-D2EC-5E1CEFD9C9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FDF8C9DF-3558-95EF-38EC-73B741C8F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="" xmlns:a16="http://schemas.microsoft.com/office/drawing/2014/main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4013B92A-B096-2595-177C-C804C83D8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="" xmlns:a16="http://schemas.microsoft.com/office/drawing/2014/main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="" xmlns:a16="http://schemas.microsoft.com/office/drawing/2014/main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="" xmlns:a16="http://schemas.microsoft.com/office/drawing/2014/main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="" xmlns:a16="http://schemas.microsoft.com/office/drawing/2014/main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="" xmlns:a16="http://schemas.microsoft.com/office/drawing/2014/main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6.pn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png"/><Relationship Id="rId7" Type="http://schemas.openxmlformats.org/officeDocument/2006/relationships/image" Target="../media/image4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DC76119-8D5E-CFE9-B4C9-DBA622E9B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2927" y="2890684"/>
            <a:ext cx="8697191" cy="442829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  <a:t>Аспекты декларирования доходов </a:t>
            </a:r>
            <a:b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  <a:t>от сдачи в аренду (внаём) недвижимости. </a:t>
            </a:r>
            <a:b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  <a:t>Выбор режима налогообложения </a:t>
            </a:r>
            <a:b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  <a:t>для физических </a:t>
            </a:r>
            <a:r>
              <a:rPr lang="ru-RU" sz="2800" b="1" dirty="0" smtClean="0">
                <a:solidFill>
                  <a:srgbClr val="0099CC"/>
                </a:solidFill>
                <a:latin typeface="Calibri" pitchFamily="34" charset="0"/>
                <a:cs typeface="Calibri" pitchFamily="34" charset="0"/>
              </a:rPr>
              <a:t>лиц </a:t>
            </a:r>
            <a:endParaRPr lang="ru-RU" sz="2800" b="1" dirty="0">
              <a:solidFill>
                <a:srgbClr val="0099C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9A19BA4-DDD9-0A4A-2791-7E08B88A4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6718" y="5170174"/>
            <a:ext cx="4655463" cy="36512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Calibri" pitchFamily="34" charset="0"/>
                <a:cs typeface="Calibri" pitchFamily="34" charset="0"/>
              </a:rPr>
              <a:t>Наталья Балуева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="" xmlns:a16="http://schemas.microsoft.com/office/drawing/2014/main" id="{FF8F61FE-5744-27B7-BF0D-4B956C9F0D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0105" y="5648789"/>
            <a:ext cx="4831069" cy="7404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Начальник ОКК НДФЛ и СВ №2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dirty="0" smtClean="0">
                <a:latin typeface="Calibri" pitchFamily="34" charset="0"/>
                <a:cs typeface="Calibri" pitchFamily="34" charset="0"/>
              </a:rPr>
              <a:t>УФНС России по г. Севастополю</a:t>
            </a:r>
            <a:endParaRPr lang="ru-RU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82565F9-05DC-0467-ADC8-B7303DCCCC9B}"/>
              </a:ext>
            </a:extLst>
          </p:cNvPr>
          <p:cNvSpPr/>
          <p:nvPr/>
        </p:nvSpPr>
        <p:spPr>
          <a:xfrm>
            <a:off x="8212315" y="4666207"/>
            <a:ext cx="1738183" cy="173818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08E6246-152C-5E46-74F4-868F5AC52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902" y="1710813"/>
            <a:ext cx="1239621" cy="1179871"/>
          </a:xfrm>
          <a:prstGeom prst="rect">
            <a:avLst/>
          </a:prstGeom>
          <a:ln>
            <a:noFill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="" xmlns:a16="http://schemas.microsoft.com/office/drawing/2014/main" id="{B7DF8136-247D-5CCA-C356-C79924654FC9}"/>
              </a:ext>
            </a:extLst>
          </p:cNvPr>
          <p:cNvCxnSpPr>
            <a:cxnSpLocks/>
          </p:cNvCxnSpPr>
          <p:nvPr/>
        </p:nvCxnSpPr>
        <p:spPr>
          <a:xfrm>
            <a:off x="2388997" y="4536733"/>
            <a:ext cx="8080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162" y="4536733"/>
            <a:ext cx="2800348" cy="192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1" y="1964462"/>
            <a:ext cx="6492240" cy="61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74925"/>
            <a:ext cx="38100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83819" y="2008083"/>
            <a:ext cx="6492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Регистрация онлайн, автоматически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19" y="3591551"/>
            <a:ext cx="6492240" cy="61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3" y="4356749"/>
            <a:ext cx="6492240" cy="60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5909"/>
            <a:ext cx="8732520" cy="106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0" y="295908"/>
            <a:ext cx="953453" cy="106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540" y="2759867"/>
            <a:ext cx="6492240" cy="63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73" y="5168503"/>
            <a:ext cx="6492238" cy="61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86773" y="2754763"/>
            <a:ext cx="64892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Нет обязанности по сдаче  декларации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48677" y="3621274"/>
            <a:ext cx="64273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Ставки: ФЛ – 4 %; ИП, ЮЛ – 6 %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86303" y="5181143"/>
            <a:ext cx="6430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 требуется нести расходы по ККТ</a:t>
            </a: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84" y="6006356"/>
            <a:ext cx="649287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06540" y="6015874"/>
            <a:ext cx="65674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Нет обязанности уплачивать СВ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648677" y="4356749"/>
            <a:ext cx="64303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Налоговый вычет – 10 000 рублей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561" y="2382925"/>
            <a:ext cx="2895600" cy="1672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4721" y="2445813"/>
            <a:ext cx="2781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Привлекать труд наемных сотрудников</a:t>
            </a:r>
          </a:p>
          <a:p>
            <a:pPr algn="ctr"/>
            <a:endParaRPr lang="ru-RU" sz="280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66" y="2384141"/>
            <a:ext cx="3095839" cy="17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466" y="4320817"/>
            <a:ext cx="3110094" cy="169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5376"/>
            <a:ext cx="9052560" cy="110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55376"/>
            <a:ext cx="1040130" cy="110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881" y="4146867"/>
            <a:ext cx="2880320" cy="235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16" y="2384141"/>
            <a:ext cx="1508804" cy="390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3919" y="2451155"/>
            <a:ext cx="1231601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solidFill>
                <a:srgbClr val="EC4714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EC4714"/>
                </a:solidFill>
              </a:rPr>
              <a:t>!</a:t>
            </a:r>
            <a:endParaRPr lang="ru-RU" sz="2000" b="1" dirty="0">
              <a:solidFill>
                <a:srgbClr val="EC4714"/>
              </a:solidFill>
            </a:endParaRP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З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А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П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Р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Е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Щ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Е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Н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О</a:t>
            </a:r>
          </a:p>
          <a:p>
            <a:pPr algn="ctr"/>
            <a:r>
              <a:rPr lang="ru-RU" sz="2000" b="1" dirty="0">
                <a:solidFill>
                  <a:srgbClr val="EC4714"/>
                </a:solidFill>
              </a:rPr>
              <a:t>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466466" y="2384141"/>
            <a:ext cx="30958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Превышать получение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дохода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свыше               2,4 млн рублей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66465" y="4473685"/>
            <a:ext cx="30958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Сдавать в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аренду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нежилое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имущество</a:t>
            </a:r>
          </a:p>
        </p:txBody>
      </p:sp>
    </p:spTree>
    <p:extLst>
      <p:ext uri="{BB962C8B-B14F-4D97-AF65-F5344CB8AC3E}">
        <p14:creationId xmlns:p14="http://schemas.microsoft.com/office/powerpoint/2010/main" val="367995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66" y="2103121"/>
            <a:ext cx="6568438" cy="1518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90266" y="2103121"/>
            <a:ext cx="6568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Общая система  налогообложения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(ИП, 3-НДФЛ, код 720),                   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ставка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: 13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% - 22%</a:t>
            </a:r>
            <a:endParaRPr lang="ru-RU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65" y="3733799"/>
            <a:ext cx="6568438" cy="140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64" y="5307956"/>
            <a:ext cx="6568440" cy="1412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36" y="2484121"/>
            <a:ext cx="4587244" cy="387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6187"/>
            <a:ext cx="8991600" cy="112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0266" y="3733800"/>
            <a:ext cx="65684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Упрощенная система  налогообложения 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(ИП: доходы–расходы; доходы),                    ставка: 4%; 10%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0266" y="5335845"/>
            <a:ext cx="65684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Патентная система налогообложения, ставка 15 %,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сервис «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Расчет стоимости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патента»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" y="491357"/>
            <a:ext cx="1133475" cy="95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478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627" y="344644"/>
            <a:ext cx="920845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57" y="1962149"/>
            <a:ext cx="10644824" cy="48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5" y="355757"/>
            <a:ext cx="113347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1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71239" y="2801882"/>
            <a:ext cx="599420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latin typeface="Calibri" pitchFamily="34" charset="0"/>
                <a:cs typeface="Calibri" pitchFamily="34" charset="0"/>
              </a:rPr>
              <a:t>СПАСИБО ЗА </a:t>
            </a:r>
            <a:r>
              <a:rPr lang="ru-RU" sz="4000" b="1" dirty="0" smtClean="0">
                <a:latin typeface="Calibri" pitchFamily="34" charset="0"/>
                <a:cs typeface="Calibri" pitchFamily="34" charset="0"/>
              </a:rPr>
              <a:t>ВНИМАНИЕ !</a:t>
            </a:r>
          </a:p>
          <a:p>
            <a:pPr algn="ctr"/>
            <a:endParaRPr lang="ru-RU" sz="4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3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93379"/>
            <a:ext cx="6075839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74925"/>
            <a:ext cx="38100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18" y="423544"/>
            <a:ext cx="9050972" cy="10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3544"/>
            <a:ext cx="990600" cy="10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7976" y="2369559"/>
            <a:ext cx="5148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  <a:cs typeface="Calibri" pitchFamily="34" charset="0"/>
              </a:rPr>
              <a:t>Физическое лицо </a:t>
            </a:r>
          </a:p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  <a:cs typeface="Calibri" pitchFamily="34" charset="0"/>
              </a:rPr>
              <a:t>(3-НДФЛ)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3428206"/>
            <a:ext cx="607583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4677093"/>
            <a:ext cx="607583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76802" y="467709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«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Самозанятый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» гражданин  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cs typeface="Calibri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cs typeface="Calibri" pitchFamily="34" charset="0"/>
              </a:rPr>
              <a:t>(НПД)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cs typeface="Calibri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76802" y="3482339"/>
            <a:ext cx="6075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  <a:cs typeface="Calibri" pitchFamily="34" charset="0"/>
              </a:rPr>
              <a:t>Индивидуальный предприниматель</a:t>
            </a: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Franklin Gothic Book" panose="020B0503020102020204" pitchFamily="34" charset="0"/>
                <a:cs typeface="Calibri" pitchFamily="34" charset="0"/>
              </a:rPr>
              <a:t> (3-НДФЛ, УСН, ПСН)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Franklin Gothic Book" panose="020B050302010202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96" y="2382946"/>
            <a:ext cx="5300504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7976" y="2369559"/>
            <a:ext cx="5422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Регулярность получаемых доходов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96" y="3522034"/>
            <a:ext cx="5300504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97" y="4677093"/>
            <a:ext cx="5300504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520315"/>
            <a:ext cx="3505200" cy="318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" y="423542"/>
            <a:ext cx="9053193" cy="120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1" y="423543"/>
            <a:ext cx="1027749" cy="120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19896" y="3598214"/>
            <a:ext cx="5300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Статус помещения: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жилое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или нежилое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19897" y="4695954"/>
            <a:ext cx="52395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Факт использования труда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наемных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работников</a:t>
            </a:r>
          </a:p>
        </p:txBody>
      </p:sp>
    </p:spTree>
    <p:extLst>
      <p:ext uri="{BB962C8B-B14F-4D97-AF65-F5344CB8AC3E}">
        <p14:creationId xmlns:p14="http://schemas.microsoft.com/office/powerpoint/2010/main" val="74674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3" y="2000281"/>
            <a:ext cx="5737859" cy="2050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39808" y="2117350"/>
            <a:ext cx="56953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EC4714"/>
                </a:solidFill>
              </a:rPr>
              <a:t>С любой суммы </a:t>
            </a:r>
            <a:endParaRPr lang="ru-RU" sz="2800" b="1" i="1" dirty="0" smtClean="0">
              <a:solidFill>
                <a:srgbClr val="EC4714"/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полученного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дохода от сдачи в аренду гражданам необходимо </a:t>
            </a:r>
            <a:endParaRPr lang="ru-RU" sz="28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уплачивать налог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" y="4178506"/>
            <a:ext cx="5882639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440" y="2796279"/>
            <a:ext cx="3733800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4439" y="4178507"/>
            <a:ext cx="55006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EC4714"/>
                </a:solidFill>
              </a:rPr>
              <a:t>Не имеет значения</a:t>
            </a:r>
          </a:p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количество дней или  месяцев в году, в течение которых осуществлялось предоставление внаём имущества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" y="423544"/>
            <a:ext cx="9022080" cy="10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" y="423544"/>
            <a:ext cx="984250" cy="10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16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190" y="2119804"/>
            <a:ext cx="5231211" cy="1175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54693" y="2265367"/>
            <a:ext cx="51650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Жилое недвижимое имущество (квартира)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3" y="3413760"/>
            <a:ext cx="5213708" cy="13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3" y="4901098"/>
            <a:ext cx="5248712" cy="1316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4" y="2299968"/>
            <a:ext cx="3303905" cy="3811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89697" y="3601013"/>
            <a:ext cx="52137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Сезонный характер сдачи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аренду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нерегулярный)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37191" y="5068729"/>
            <a:ext cx="52312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Декларация 3-НДФЛ в статусе </a:t>
            </a:r>
            <a:endParaRPr lang="ru-RU" sz="28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физического 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лица  (код 760)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692" y="423544"/>
            <a:ext cx="9221867" cy="11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8" y="423544"/>
            <a:ext cx="956072" cy="111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09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503392"/>
            <a:ext cx="9037319" cy="938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6E87E92-531E-107F-7526-9306593DB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1870709"/>
            <a:ext cx="11338560" cy="5551171"/>
          </a:xfrm>
        </p:spPr>
        <p:txBody>
          <a:bodyPr/>
          <a:lstStyle/>
          <a:p>
            <a:pPr algn="ctr"/>
            <a:endParaRPr lang="ru-RU" sz="16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 smtClean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endParaRPr lang="ru-RU" sz="1600" dirty="0">
              <a:solidFill>
                <a:schemeClr val="tx2"/>
              </a:solidFill>
              <a:latin typeface="Arial Narrow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itchFamily="34" charset="0"/>
              </a:rPr>
              <a:t>                                                                                                       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Срок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предоставления декларации -   </a:t>
            </a:r>
          </a:p>
          <a:p>
            <a:pPr algn="ctr"/>
            <a:r>
              <a:rPr lang="ru-RU" sz="2800" b="1" i="1" dirty="0" smtClean="0">
                <a:solidFill>
                  <a:srgbClr val="EC4714"/>
                </a:solidFill>
                <a:latin typeface="Arial Narrow" pitchFamily="34" charset="0"/>
              </a:rPr>
              <a:t>                                                          не </a:t>
            </a:r>
            <a:r>
              <a:rPr lang="ru-RU" sz="2800" b="1" i="1" dirty="0">
                <a:solidFill>
                  <a:srgbClr val="EC4714"/>
                </a:solidFill>
                <a:latin typeface="Arial Narrow" pitchFamily="34" charset="0"/>
              </a:rPr>
              <a:t>позднее 30 апреля </a:t>
            </a:r>
            <a:r>
              <a:rPr lang="ru-RU" sz="2800" b="1" i="1" dirty="0" smtClean="0">
                <a:solidFill>
                  <a:srgbClr val="EC4714"/>
                </a:solidFill>
                <a:latin typeface="Arial Narrow" pitchFamily="34" charset="0"/>
              </a:rPr>
              <a:t>2026 </a:t>
            </a:r>
            <a:r>
              <a:rPr lang="ru-RU" sz="2800" b="1" i="1" dirty="0">
                <a:solidFill>
                  <a:srgbClr val="EC4714"/>
                </a:solidFill>
                <a:latin typeface="Arial Narrow" pitchFamily="34" charset="0"/>
              </a:rPr>
              <a:t>года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Arial Narrow" pitchFamily="34" charset="0"/>
              </a:rPr>
              <a:t>                                                  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Срок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Arial Narrow" pitchFamily="34" charset="0"/>
              </a:rPr>
              <a:t>уплаты налога -</a:t>
            </a:r>
          </a:p>
          <a:p>
            <a:pPr algn="ctr"/>
            <a:r>
              <a:rPr lang="ru-RU" sz="2800" b="1" i="1" dirty="0" smtClean="0">
                <a:solidFill>
                  <a:srgbClr val="EC4714"/>
                </a:solidFill>
                <a:latin typeface="Arial Narrow" pitchFamily="34" charset="0"/>
              </a:rPr>
              <a:t>                                                             не </a:t>
            </a:r>
            <a:r>
              <a:rPr lang="ru-RU" sz="2800" b="1" i="1" dirty="0">
                <a:solidFill>
                  <a:srgbClr val="EC4714"/>
                </a:solidFill>
                <a:latin typeface="Arial Narrow" pitchFamily="34" charset="0"/>
              </a:rPr>
              <a:t>позднее 15 июля </a:t>
            </a:r>
            <a:r>
              <a:rPr lang="ru-RU" sz="2800" b="1" i="1" dirty="0" smtClean="0">
                <a:solidFill>
                  <a:srgbClr val="EC4714"/>
                </a:solidFill>
                <a:latin typeface="Arial Narrow" pitchFamily="34" charset="0"/>
              </a:rPr>
              <a:t>2026 </a:t>
            </a:r>
            <a:r>
              <a:rPr lang="ru-RU" sz="2800" b="1" i="1" dirty="0">
                <a:solidFill>
                  <a:srgbClr val="EC4714"/>
                </a:solidFill>
                <a:latin typeface="Arial Narrow" pitchFamily="34" charset="0"/>
              </a:rPr>
              <a:t>года</a:t>
            </a:r>
          </a:p>
          <a:p>
            <a:pPr algn="ctr"/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9" y="451482"/>
            <a:ext cx="1086811" cy="104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854" y="2087880"/>
            <a:ext cx="4361026" cy="5120640"/>
          </a:xfrm>
          <a:prstGeom prst="rect">
            <a:avLst/>
          </a:prstGeom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2138357"/>
            <a:ext cx="9113520" cy="206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2377440"/>
            <a:ext cx="3505198" cy="156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5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1" y="2133289"/>
            <a:ext cx="6370320" cy="141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17721" y="2180877"/>
            <a:ext cx="637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Заполнение декларации с минимальными затратами времени и усилий, часть данных заполняется автоматически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721" y="3692680"/>
            <a:ext cx="6370320" cy="136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1" y="5227321"/>
            <a:ext cx="6370320" cy="137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46" y="423544"/>
            <a:ext cx="9264174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423544"/>
            <a:ext cx="995208" cy="135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69559"/>
            <a:ext cx="3505200" cy="377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17721" y="3671666"/>
            <a:ext cx="637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Интуитивно понятный интерфейс, не требуется искать действующую форму декларации, достаточно выбрать год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09161" y="5199334"/>
            <a:ext cx="6278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Нет необходимости посещения налогового органа, отслеживание статуса приема и камеральной проверки декларации</a:t>
            </a:r>
          </a:p>
        </p:txBody>
      </p:sp>
    </p:spTree>
    <p:extLst>
      <p:ext uri="{BB962C8B-B14F-4D97-AF65-F5344CB8AC3E}">
        <p14:creationId xmlns:p14="http://schemas.microsoft.com/office/powerpoint/2010/main" val="131519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36" y="2148840"/>
            <a:ext cx="4078287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10736" y="2328015"/>
            <a:ext cx="40782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Регистрация</a:t>
            </a: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</a:rPr>
              <a:t>в статусе индивидуального 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предпринимателя</a:t>
            </a: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</a:rPr>
              <a:t>3-НДФЛ,                   </a:t>
            </a:r>
            <a:endParaRPr lang="ru-RU" sz="3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УСН, ПСН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74" y="2148841"/>
            <a:ext cx="4035585" cy="3505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74080"/>
            <a:ext cx="10988041" cy="72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3543"/>
            <a:ext cx="9052560" cy="11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423543"/>
            <a:ext cx="1057592" cy="113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180" y="2415762"/>
            <a:ext cx="26162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27983" y="2415762"/>
            <a:ext cx="273562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000" dirty="0">
                <a:solidFill>
                  <a:schemeClr val="accent1">
                    <a:lumMod val="50000"/>
                  </a:schemeClr>
                </a:solidFill>
              </a:rPr>
              <a:t>Регистрация </a:t>
            </a:r>
            <a:endParaRPr lang="ru-RU" sz="3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в </a:t>
            </a: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качестве </a:t>
            </a: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«</a:t>
            </a:r>
            <a:r>
              <a:rPr lang="ru-RU" sz="3000" dirty="0" err="1">
                <a:solidFill>
                  <a:schemeClr val="accent1">
                    <a:lumMod val="50000"/>
                  </a:schemeClr>
                </a:solidFill>
              </a:rPr>
              <a:t>самозанятого</a:t>
            </a:r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»</a:t>
            </a: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</a:rPr>
              <a:t>гражданина </a:t>
            </a:r>
            <a:endParaRPr lang="ru-RU" sz="3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30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3000" dirty="0">
                <a:solidFill>
                  <a:schemeClr val="accent1">
                    <a:lumMod val="50000"/>
                  </a:schemeClr>
                </a:solidFill>
              </a:rPr>
              <a:t>НПД)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1804" y="5970000"/>
            <a:ext cx="11176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Получение дохода от аренды жилого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имущества на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регулярной основе</a:t>
            </a:r>
          </a:p>
        </p:txBody>
      </p:sp>
    </p:spTree>
    <p:extLst>
      <p:ext uri="{BB962C8B-B14F-4D97-AF65-F5344CB8AC3E}">
        <p14:creationId xmlns:p14="http://schemas.microsoft.com/office/powerpoint/2010/main" val="299980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84" y="2197733"/>
            <a:ext cx="6874034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04963" y="2197733"/>
            <a:ext cx="6886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Получение дохода от аренды </a:t>
            </a:r>
            <a:r>
              <a:rPr lang="ru-RU" sz="2800" b="1" i="1" dirty="0">
                <a:solidFill>
                  <a:srgbClr val="EC4714"/>
                </a:solidFill>
              </a:rPr>
              <a:t>нежилого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(коммерческого) имущества 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783" y="3646806"/>
            <a:ext cx="6874035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4" y="5304788"/>
            <a:ext cx="6874033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026" y="270826"/>
            <a:ext cx="9050814" cy="10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270826"/>
            <a:ext cx="989647" cy="10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19" y="2472053"/>
            <a:ext cx="2128521" cy="386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08" y="3359150"/>
            <a:ext cx="384175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50" y="4940136"/>
            <a:ext cx="39052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04962" y="3684895"/>
            <a:ext cx="68249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Получение дохода на </a:t>
            </a:r>
            <a:r>
              <a:rPr lang="ru-RU" sz="2800" b="1" i="1" dirty="0">
                <a:solidFill>
                  <a:srgbClr val="EC4714"/>
                </a:solidFill>
              </a:rPr>
              <a:t>регулярной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основе, систематическое извлечение дохода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196975" y="5317031"/>
            <a:ext cx="68740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Регистрация в качестве </a:t>
            </a:r>
          </a:p>
          <a:p>
            <a:pPr algn="ctr"/>
            <a:r>
              <a:rPr lang="ru-RU" sz="2800" b="1" i="1" dirty="0">
                <a:solidFill>
                  <a:srgbClr val="EC4714"/>
                </a:solidFill>
              </a:rPr>
              <a:t>ИП обязательна ! </a:t>
            </a:r>
          </a:p>
        </p:txBody>
      </p:sp>
    </p:spTree>
    <p:extLst>
      <p:ext uri="{BB962C8B-B14F-4D97-AF65-F5344CB8AC3E}">
        <p14:creationId xmlns:p14="http://schemas.microsoft.com/office/powerpoint/2010/main" val="1362060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348</Words>
  <Application>Microsoft Office PowerPoint</Application>
  <PresentationFormat>Широкоэкранный</PresentationFormat>
  <Paragraphs>88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Aptos</vt:lpstr>
      <vt:lpstr>Arial</vt:lpstr>
      <vt:lpstr>Arial Narrow</vt:lpstr>
      <vt:lpstr>Calibri</vt:lpstr>
      <vt:lpstr>Franklin Gothic Book</vt:lpstr>
      <vt:lpstr>Franklin Gothic Medium</vt:lpstr>
      <vt:lpstr>Montserrat</vt:lpstr>
      <vt:lpstr>Montserrat Medium</vt:lpstr>
      <vt:lpstr>Montserrat SemiBold</vt:lpstr>
      <vt:lpstr>Тема Office</vt:lpstr>
      <vt:lpstr>Аспекты декларирования доходов  от сдачи в аренду (внаём) недвижимости.  Выбор режима налогообложения  для физических лиц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Маслова Елена Викторовна</cp:lastModifiedBy>
  <cp:revision>77</cp:revision>
  <dcterms:created xsi:type="dcterms:W3CDTF">2025-05-13T09:24:29Z</dcterms:created>
  <dcterms:modified xsi:type="dcterms:W3CDTF">2025-06-25T14:29:49Z</dcterms:modified>
</cp:coreProperties>
</file>